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Verdana" pitchFamily="34" charset="0"/>
      <p:regular r:id="rId18"/>
      <p:bold r:id="rId19"/>
      <p:italic r:id="rId20"/>
      <p:boldItalic r:id="rId21"/>
    </p:embeddedFont>
    <p:embeddedFont>
      <p:font typeface="Clear Sans Regular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srgbClr val="FF0000"/>
    </p:penClr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30279" autoAdjust="0"/>
    <p:restoredTop sz="73146" autoAdjust="0"/>
  </p:normalViewPr>
  <p:slideViewPr>
    <p:cSldViewPr>
      <p:cViewPr varScale="1">
        <p:scale>
          <a:sx n="53" d="100"/>
          <a:sy n="53" d="100"/>
        </p:scale>
        <p:origin x="-77" y="-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abdu\Desktop\up\Final%20Fi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abdu\Desktop\up\Final%20Fi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abdu\Desktop\up\Final%20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Sheet1!$C$3</c:f>
              <c:strCache>
                <c:ptCount val="1"/>
                <c:pt idx="0">
                  <c:v>Sum</c:v>
                </c:pt>
              </c:strCache>
            </c:strRef>
          </c:tx>
          <c:spPr>
            <a:solidFill>
              <a:srgbClr val="9900FF"/>
            </a:solidFill>
          </c:spPr>
          <c:dLbls>
            <c:txPr>
              <a:bodyPr/>
              <a:lstStyle/>
              <a:p>
                <a:pPr>
                  <a:defRPr sz="1800" b="1">
                    <a:solidFill>
                      <a:srgbClr val="FF0000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Sheet1!$B$4:$B$8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axId val="152929792"/>
        <c:axId val="163500032"/>
      </c:barChart>
      <c:catAx>
        <c:axId val="152929792"/>
        <c:scaling>
          <c:orientation val="minMax"/>
        </c:scaling>
        <c:axPos val="l"/>
        <c:tickLblPos val="nextTo"/>
        <c:txPr>
          <a:bodyPr/>
          <a:lstStyle/>
          <a:p>
            <a:pPr>
              <a:defRPr sz="2000" b="1">
                <a:solidFill>
                  <a:srgbClr val="FF0000"/>
                </a:solidFill>
              </a:defRPr>
            </a:pPr>
            <a:endParaRPr lang="en-US"/>
          </a:p>
        </c:txPr>
        <c:crossAx val="163500032"/>
        <c:crosses val="autoZero"/>
        <c:auto val="1"/>
        <c:lblAlgn val="ctr"/>
        <c:lblOffset val="100"/>
      </c:catAx>
      <c:valAx>
        <c:axId val="16350003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2000" b="1">
                <a:solidFill>
                  <a:srgbClr val="FF0000"/>
                </a:solidFill>
              </a:defRPr>
            </a:pPr>
            <a:endParaRPr lang="en-US"/>
          </a:p>
        </c:txPr>
        <c:crossAx val="15292979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bar"/>
        <c:grouping val="clustered"/>
        <c:axId val="164189696"/>
        <c:axId val="164191232"/>
      </c:barChart>
      <c:catAx>
        <c:axId val="164189696"/>
        <c:scaling>
          <c:orientation val="minMax"/>
        </c:scaling>
        <c:axPos val="l"/>
        <c:tickLblPos val="nextTo"/>
        <c:txPr>
          <a:bodyPr/>
          <a:lstStyle/>
          <a:p>
            <a:pPr>
              <a:defRPr sz="2000" b="1">
                <a:solidFill>
                  <a:srgbClr val="FF0000"/>
                </a:solidFill>
              </a:defRPr>
            </a:pPr>
            <a:endParaRPr lang="en-US"/>
          </a:p>
        </c:txPr>
        <c:crossAx val="164191232"/>
        <c:crosses val="autoZero"/>
        <c:auto val="1"/>
        <c:lblAlgn val="ctr"/>
        <c:lblOffset val="100"/>
      </c:catAx>
      <c:valAx>
        <c:axId val="16419123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2000" b="1">
                <a:solidFill>
                  <a:srgbClr val="FF0000"/>
                </a:solidFill>
              </a:defRPr>
            </a:pPr>
            <a:endParaRPr lang="en-US"/>
          </a:p>
        </c:txPr>
        <c:crossAx val="16418969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3146878074231658"/>
          <c:y val="5.9982862039417391E-2"/>
          <c:w val="0.5346484572584751"/>
          <c:h val="0.90574121679520259"/>
        </c:manualLayout>
      </c:layout>
      <c:pieChart>
        <c:varyColors val="1"/>
        <c:ser>
          <c:idx val="0"/>
          <c:order val="0"/>
          <c:dPt>
            <c:idx val="0"/>
            <c:spPr>
              <a:solidFill>
                <a:srgbClr val="9900FF"/>
              </a:solidFill>
            </c:spPr>
          </c:dPt>
          <c:dPt>
            <c:idx val="1"/>
            <c:spPr>
              <a:solidFill>
                <a:srgbClr val="FF6600"/>
              </a:solidFill>
            </c:spPr>
          </c:dPt>
          <c:dPt>
            <c:idx val="2"/>
            <c:spPr>
              <a:solidFill>
                <a:srgbClr val="92D050"/>
              </a:solidFill>
            </c:spPr>
          </c:dPt>
          <c:dPt>
            <c:idx val="3"/>
            <c:spPr>
              <a:solidFill>
                <a:srgbClr val="CC3399"/>
              </a:solidFill>
            </c:spPr>
          </c:dPt>
          <c:dPt>
            <c:idx val="4"/>
            <c:spPr>
              <a:solidFill>
                <a:srgbClr val="002060"/>
              </a:solidFill>
            </c:spPr>
          </c:dPt>
          <c:dPt>
            <c:idx val="5"/>
            <c:spPr>
              <a:solidFill>
                <a:schemeClr val="bg1">
                  <a:lumMod val="75000"/>
                </a:schemeClr>
              </a:solidFill>
            </c:spPr>
          </c:dPt>
          <c:dLbls>
            <c:txPr>
              <a:bodyPr/>
              <a:lstStyle/>
              <a:p>
                <a:pPr>
                  <a:defRPr sz="2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Val val="1"/>
            <c:showLeaderLines val="1"/>
          </c:dLbls>
          <c:cat>
            <c:strRef>
              <c:f>Sheet1!$D$4:$D$9</c:f>
              <c:strCache>
                <c:ptCount val="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Others</c:v>
                </c:pt>
              </c:strCache>
            </c:strRef>
          </c:cat>
          <c:val>
            <c:numRef>
              <c:f>Sheet1!$E$4:$E$9</c:f>
              <c:numCache>
                <c:formatCode>0%</c:formatCode>
                <c:ptCount val="6"/>
                <c:pt idx="0">
                  <c:v>7.0000000000000021E-2</c:v>
                </c:pt>
                <c:pt idx="1">
                  <c:v>7.0000000000000021E-2</c:v>
                </c:pt>
                <c:pt idx="2">
                  <c:v>7.0000000000000021E-2</c:v>
                </c:pt>
                <c:pt idx="3">
                  <c:v>7.0000000000000021E-2</c:v>
                </c:pt>
                <c:pt idx="4">
                  <c:v>7.0000000000000021E-2</c:v>
                </c:pt>
                <c:pt idx="5">
                  <c:v>0.64000000000000079</c:v>
                </c:pt>
              </c:numCache>
            </c:numRef>
          </c:val>
        </c:ser>
        <c:firstSliceAng val="0"/>
      </c:pieChart>
    </c:plotArea>
    <c:legend>
      <c:legendPos val="r"/>
      <c:layout/>
      <c:txPr>
        <a:bodyPr/>
        <a:lstStyle/>
        <a:p>
          <a:pPr>
            <a:defRPr sz="2400"/>
          </a:pPr>
          <a:endParaRPr lang="en-US"/>
        </a:p>
      </c:txPr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6" Type="http://schemas.openxmlformats.org/officeDocument/2006/relationships/image" Target="../media/image16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1.wav"/><Relationship Id="rId6" Type="http://schemas.openxmlformats.org/officeDocument/2006/relationships/image" Target="../media/image6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Relationship Id="rId6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.wav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Relationship Id="rId6" Type="http://schemas.openxmlformats.org/officeDocument/2006/relationships/image" Target="../media/image10.jpe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.wav"/><Relationship Id="rId6" Type="http://schemas.openxmlformats.org/officeDocument/2006/relationships/image" Target="../media/image16.png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8.wav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0200" y="31623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906000" y="3009900"/>
            <a:ext cx="6172200" cy="3733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439400" y="3695700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>
                <a:solidFill>
                  <a:srgbClr val="A100FF"/>
                </a:solidFill>
              </a:rPr>
              <a:t>Accenture Data Visualization and Story Telling  Task 3</a:t>
            </a:r>
            <a:endParaRPr lang="en-US" sz="4800" b="1" u="sng" dirty="0">
              <a:solidFill>
                <a:srgbClr val="A100FF"/>
              </a:solidFill>
            </a:endParaRPr>
          </a:p>
        </p:txBody>
      </p:sp>
      <p:pic>
        <p:nvPicPr>
          <p:cNvPr id="31" name="~PP2390.WAV">
            <a:hlinkClick r:id="" action="ppaction://media"/>
          </p:cNvPr>
          <p:cNvPicPr>
            <a:picLocks noRot="1" noChangeAspect="1"/>
          </p:cNvPicPr>
          <p:nvPr>
            <a:wavAudioFile r:embed="rId1" name="~PP2390.WAV"/>
          </p:nvPr>
        </p:nvPicPr>
        <p:blipFill>
          <a:blip r:embed="rId8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6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/>
          <a:stretch>
            <a:fillRect/>
          </a:stretch>
        </p:blipFill>
        <p:spPr>
          <a:xfrm rot="5400000">
            <a:off x="9498366" y="5017734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/>
          <a:stretch>
            <a:fillRect/>
          </a:stretch>
        </p:blipFill>
        <p:spPr>
          <a:xfrm rot="5400000">
            <a:off x="9574566" y="2350734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/>
          <a:stretch>
            <a:fillRect/>
          </a:stretch>
        </p:blipFill>
        <p:spPr>
          <a:xfrm rot="5400000">
            <a:off x="9498366" y="7837134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800600" y="1257300"/>
            <a:ext cx="5036754" cy="796339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7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287000" y="1638301"/>
            <a:ext cx="762000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top 5 categories were found to be 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/>
              <a:t> Animals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/>
              <a:t>Technology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/>
              <a:t> Healthy Eating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/>
              <a:t> Science</a:t>
            </a:r>
          </a:p>
          <a:p>
            <a:pPr>
              <a:buFont typeface="Arial" pitchFamily="34" charset="0"/>
              <a:buChar char="•"/>
            </a:pPr>
            <a:r>
              <a:rPr lang="en-US" sz="3200" b="1" dirty="0" smtClean="0"/>
              <a:t> Food</a:t>
            </a:r>
            <a:endParaRPr lang="en-US" sz="2000" b="1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0363200" y="52959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Food seems to be very prominent</a:t>
            </a:r>
            <a:endParaRPr lang="en-US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515600" y="6438900"/>
            <a:ext cx="723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This analysis is limited due to the small sample provided &amp; short time frame.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We can demonstrate how to better leverage such Big data </a:t>
            </a:r>
            <a:endParaRPr lang="en-US" sz="3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57200" y="438150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Summary</a:t>
            </a:r>
            <a:endParaRPr lang="en-US" sz="6000" b="1" dirty="0"/>
          </a:p>
        </p:txBody>
      </p:sp>
      <p:pic>
        <p:nvPicPr>
          <p:cNvPr id="31" name="~PP2097.WAV">
            <a:hlinkClick r:id="" action="ppaction://media"/>
          </p:cNvPr>
          <p:cNvPicPr>
            <a:picLocks noRot="1" noChangeAspect="1"/>
          </p:cNvPicPr>
          <p:nvPr>
            <a:wavAudioFile r:embed="rId1" name="~PP2097.WAV"/>
          </p:nvPr>
        </p:nvPicPr>
        <p:blipFill>
          <a:blip r:embed="rId7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64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~PP1463.WAV">
            <a:hlinkClick r:id="" action="ppaction://media"/>
          </p:cNvPr>
          <p:cNvPicPr>
            <a:picLocks noRot="1" noChangeAspect="1"/>
          </p:cNvPicPr>
          <p:nvPr>
            <a:wavAudioFile r:embed="rId1" name="~PP1463.WAV"/>
          </p:nvPr>
        </p:nvPicPr>
        <p:blipFill>
          <a:blip r:embed="rId8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7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4600" y="2705100"/>
            <a:ext cx="11632609" cy="2460850"/>
            <a:chOff x="0" y="0"/>
            <a:chExt cx="11564591" cy="268318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549605" cy="13423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endParaRPr lang="en-US" sz="8000" b="1" spc="-80" dirty="0">
                <a:solidFill>
                  <a:srgbClr val="A100FF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9"/>
              <a:ext cx="11564591" cy="385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buFont typeface="Wingdings" pitchFamily="2" charset="2"/>
                <a:buChar char="§"/>
              </a:pPr>
              <a:endParaRPr lang="en-US" sz="3200" b="1" spc="-19" dirty="0">
                <a:solidFill>
                  <a:srgbClr val="000000"/>
                </a:solidFill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563600" y="3467100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114800" y="11049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A100FF"/>
                </a:solidFill>
              </a:rPr>
              <a:t>Today’s agenda</a:t>
            </a:r>
            <a:endParaRPr lang="en-US" sz="9600" b="1" dirty="0">
              <a:solidFill>
                <a:srgbClr val="A1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200" y="3467100"/>
            <a:ext cx="624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Project recap</a:t>
            </a:r>
          </a:p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Problem</a:t>
            </a:r>
          </a:p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The Analytics team</a:t>
            </a:r>
          </a:p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Process</a:t>
            </a:r>
          </a:p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Insights</a:t>
            </a:r>
          </a:p>
          <a:p>
            <a:pPr>
              <a:buFont typeface="Arial" pitchFamily="34" charset="0"/>
              <a:buChar char="•"/>
            </a:pPr>
            <a:r>
              <a:rPr lang="en-US" sz="4800" b="1" dirty="0" smtClean="0"/>
              <a:t> Summary</a:t>
            </a:r>
            <a:endParaRPr lang="en-US" sz="4800" b="1" dirty="0"/>
          </a:p>
        </p:txBody>
      </p:sp>
      <p:pic>
        <p:nvPicPr>
          <p:cNvPr id="26" name="~PP753.WAV">
            <a:hlinkClick r:id="" action="ppaction://media"/>
          </p:cNvPr>
          <p:cNvPicPr>
            <a:picLocks noRot="1" noChangeAspect="1"/>
          </p:cNvPicPr>
          <p:nvPr>
            <a:wavAudioFile r:embed="rId1" name="~PP753.WAV"/>
          </p:nvPr>
        </p:nvPicPr>
        <p:blipFill>
          <a:blip r:embed="rId9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8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610600" y="2628900"/>
            <a:ext cx="7678579" cy="4572000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b="321"/>
          <a:stretch>
            <a:fillRect/>
          </a:stretch>
        </p:blipFill>
        <p:spPr>
          <a:xfrm rot="10799999">
            <a:off x="2362198" y="2476498"/>
            <a:ext cx="5550765" cy="5334001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1"/>
            <a:ext cx="4269987" cy="2398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b="1" spc="-80" dirty="0" smtClean="0">
                <a:solidFill>
                  <a:srgbClr val="FFFFFF"/>
                </a:solidFill>
              </a:rPr>
              <a:t>Project Recap</a:t>
            </a:r>
            <a:endParaRPr lang="en-US" sz="7200" b="1" spc="-8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86800" y="2781300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 Social Buzz is a Social Media Platform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 Established in 2010 at San Francisco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 500 M active Monthly Users.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/>
              <a:t> Need help to scale effectively.</a:t>
            </a:r>
          </a:p>
          <a:p>
            <a:endParaRPr lang="en-US" sz="2800" b="1" dirty="0"/>
          </a:p>
        </p:txBody>
      </p:sp>
      <p:pic>
        <p:nvPicPr>
          <p:cNvPr id="37" name="~PP715.WAV">
            <a:hlinkClick r:id="" action="ppaction://media"/>
          </p:cNvPr>
          <p:cNvPicPr>
            <a:picLocks noRot="1" noChangeAspect="1"/>
          </p:cNvPicPr>
          <p:nvPr>
            <a:wavAudioFile r:embed="rId1" name="~PP715.WAV"/>
          </p:nvPr>
        </p:nvPicPr>
        <p:blipFill>
          <a:blip r:embed="rId8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96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190500"/>
            <a:ext cx="9964482" cy="118872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>
              <a:buFont typeface="Arial" pitchFamily="34" charset="0"/>
              <a:buChar char="•"/>
            </a:pP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228600" y="495300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19200" y="1257300"/>
            <a:ext cx="3499957" cy="3566800"/>
            <a:chOff x="-4384" y="-576618"/>
            <a:chExt cx="4666609" cy="47557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-4384" y="284718"/>
              <a:ext cx="3894400" cy="3894399"/>
              <a:chOff x="-7148" y="-606042"/>
              <a:chExt cx="6350002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7148" y="-606042"/>
                <a:ext cx="6350002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763674" y="-580769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 smtClean="0">
                <a:solidFill>
                  <a:srgbClr val="FFFFFF"/>
                </a:solidFill>
              </a:rPr>
              <a:t>Problem</a:t>
            </a:r>
            <a:endParaRPr lang="en-US" sz="8000" b="1" spc="-8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90800" y="5295900"/>
            <a:ext cx="731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  100k+ daily posts ---&gt; 3.6M annual Posts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  Difficult to handle such big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  Identify top 5 categories with the largest aggregate popularity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~PP974.WAV">
            <a:hlinkClick r:id="" action="ppaction://media"/>
          </p:cNvPr>
          <p:cNvPicPr>
            <a:picLocks noRot="1" noChangeAspect="1"/>
          </p:cNvPicPr>
          <p:nvPr>
            <a:wavAudioFile r:embed="rId1" name="~PP974.WAV"/>
          </p:nvPr>
        </p:nvPicPr>
        <p:blipFill>
          <a:blip r:embed="rId11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14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277600" y="1181100"/>
            <a:ext cx="2057400" cy="20574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353800" y="4152900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896600" y="3924300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11000" y="712470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820400" y="87630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A100FF"/>
                </a:solidFill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53800" y="68961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 cstate="print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/>
          <p:cNvSpPr txBox="1"/>
          <p:nvPr/>
        </p:nvSpPr>
        <p:spPr>
          <a:xfrm>
            <a:off x="13716000" y="11811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A100FF"/>
                </a:solidFill>
              </a:rPr>
              <a:t>Andrew Fleming</a:t>
            </a:r>
            <a:endParaRPr lang="en-US" sz="3200" b="1" dirty="0">
              <a:solidFill>
                <a:srgbClr val="A1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39800" y="18669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Chief Technical Architect</a:t>
            </a:r>
            <a:endParaRPr lang="en-US" sz="3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868400" y="43053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A100FF"/>
                </a:solidFill>
              </a:rPr>
              <a:t>Marcus Rompton</a:t>
            </a:r>
            <a:endParaRPr lang="en-US" sz="3200" b="1" dirty="0">
              <a:solidFill>
                <a:srgbClr val="A1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944600" y="50673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Senior Principle</a:t>
            </a:r>
            <a:endParaRPr lang="en-US" sz="3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4097000" y="72009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A100FF"/>
                </a:solidFill>
              </a:rPr>
              <a:t>Jasmin</a:t>
            </a:r>
            <a:endParaRPr lang="en-US" sz="3200" b="1" dirty="0">
              <a:solidFill>
                <a:srgbClr val="A1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173200" y="78867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Data Analyst</a:t>
            </a:r>
            <a:endParaRPr lang="en-US" sz="3200" b="1" dirty="0"/>
          </a:p>
        </p:txBody>
      </p:sp>
      <p:pic>
        <p:nvPicPr>
          <p:cNvPr id="39" name="Picture 38" descr="jas photo-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800" y="6896100"/>
            <a:ext cx="2133600" cy="2133600"/>
          </a:xfrm>
          <a:prstGeom prst="rect">
            <a:avLst/>
          </a:prstGeom>
        </p:spPr>
      </p:pic>
      <p:pic>
        <p:nvPicPr>
          <p:cNvPr id="41" name="~PP2542.WAV">
            <a:hlinkClick r:id="" action="ppaction://media"/>
          </p:cNvPr>
          <p:cNvPicPr>
            <a:picLocks noRot="1" noChangeAspect="1"/>
          </p:cNvPicPr>
          <p:nvPr>
            <a:wavAudioFile r:embed="rId1" name="~PP2542.WAV"/>
          </p:nvPr>
        </p:nvPicPr>
        <p:blipFill>
          <a:blip r:embed="rId10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8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38600" y="13335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Requirements Gathering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19800" y="27813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Data Collection + Understanding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48600" y="4457700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Data Clean up + Modeling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01200" y="59817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Data Analysis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430000" y="78105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Insights Generation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6" name="~PP3477.WAV">
            <a:hlinkClick r:id="" action="ppaction://media"/>
          </p:cNvPr>
          <p:cNvPicPr>
            <a:picLocks noRot="1" noChangeAspect="1"/>
          </p:cNvPicPr>
          <p:nvPr>
            <a:wavAudioFile r:embed="rId1" name="~PP3477.WAV"/>
          </p:nvPr>
        </p:nvPicPr>
        <p:blipFill>
          <a:blip r:embed="rId8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301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200" y="4305300"/>
            <a:ext cx="129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A100FF"/>
                </a:solidFill>
              </a:rPr>
              <a:t>16</a:t>
            </a:r>
            <a:endParaRPr lang="en-US" sz="6600" b="1" dirty="0">
              <a:solidFill>
                <a:srgbClr val="A1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400" y="4381500"/>
            <a:ext cx="289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A100FF"/>
                </a:solidFill>
              </a:rPr>
              <a:t>Animal</a:t>
            </a:r>
            <a:endParaRPr lang="en-US" sz="6600" b="1" dirty="0">
              <a:solidFill>
                <a:srgbClr val="A1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96800" y="4381500"/>
            <a:ext cx="289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A100FF"/>
                </a:solidFill>
              </a:rPr>
              <a:t>May</a:t>
            </a:r>
            <a:endParaRPr lang="en-US" sz="6600" b="1" dirty="0">
              <a:solidFill>
                <a:srgbClr val="A1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7800" y="55245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Unique Categories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48400" y="56007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Most Favorite Category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506200" y="56769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With Most Number of Posts</a:t>
            </a:r>
            <a:endParaRPr lang="en-US" sz="3600" b="1" dirty="0"/>
          </a:p>
        </p:txBody>
      </p:sp>
      <p:pic>
        <p:nvPicPr>
          <p:cNvPr id="20" name="~PP1220.WAV">
            <a:hlinkClick r:id="" action="ppaction://media"/>
          </p:cNvPr>
          <p:cNvPicPr>
            <a:picLocks noRot="1" noChangeAspect="1"/>
          </p:cNvPicPr>
          <p:nvPr>
            <a:wavAudioFile r:embed="rId1" name="~PP1220.WAV"/>
          </p:nvPr>
        </p:nvPicPr>
        <p:blipFill>
          <a:blip r:embed="rId8"/>
          <a:stretch>
            <a:fillRect/>
          </a:stretch>
        </p:blipFill>
        <p:spPr>
          <a:xfrm>
            <a:off x="17859375" y="985837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0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-41910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5105400" y="2628900"/>
          <a:ext cx="11658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43200" y="1257300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A100FF"/>
                </a:solidFill>
              </a:rPr>
              <a:t>Top 5 Categories</a:t>
            </a:r>
          </a:p>
          <a:p>
            <a:r>
              <a:rPr lang="en-US" sz="3600" b="1" dirty="0" smtClean="0">
                <a:solidFill>
                  <a:srgbClr val="A100FF"/>
                </a:solidFill>
              </a:rPr>
              <a:t>Total Reaction Scores of each Category  </a:t>
            </a:r>
            <a:endParaRPr lang="en-US" sz="3600" b="1" dirty="0">
              <a:solidFill>
                <a:srgbClr val="A100FF"/>
              </a:solidFill>
            </a:endParaRPr>
          </a:p>
        </p:txBody>
      </p:sp>
      <p:pic>
        <p:nvPicPr>
          <p:cNvPr id="29" name="~PP1709.WAV">
            <a:hlinkClick r:id="" action="ppaction://media"/>
          </p:cNvPr>
          <p:cNvPicPr>
            <a:picLocks noRot="1" noChangeAspect="1"/>
          </p:cNvPicPr>
          <p:nvPr>
            <a:wavAudioFile r:embed="rId1" name="~PP1709.WAV"/>
          </p:nvPr>
        </p:nvPicPr>
        <p:blipFill>
          <a:blip r:embed="rId9"/>
          <a:stretch>
            <a:fillRect/>
          </a:stretch>
        </p:blipFill>
        <p:spPr>
          <a:xfrm>
            <a:off x="17754600" y="8648700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215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5105400" y="2628900"/>
          <a:ext cx="116586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43200" y="1257300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A100FF"/>
                </a:solidFill>
              </a:rPr>
              <a:t>Proportion of Total Reaction Scores</a:t>
            </a:r>
            <a:endParaRPr lang="en-US" sz="3600" b="1" dirty="0">
              <a:solidFill>
                <a:srgbClr val="A100FF"/>
              </a:solidFill>
            </a:endParaRPr>
          </a:p>
        </p:txBody>
      </p:sp>
      <p:graphicFrame>
        <p:nvGraphicFramePr>
          <p:cNvPr id="29" name="Chart 28"/>
          <p:cNvGraphicFramePr/>
          <p:nvPr/>
        </p:nvGraphicFramePr>
        <p:xfrm>
          <a:off x="5257800" y="2628900"/>
          <a:ext cx="9982200" cy="60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0" name="~PP1229.WAV">
            <a:hlinkClick r:id="" action="ppaction://media"/>
          </p:cNvPr>
          <p:cNvPicPr>
            <a:picLocks noRot="1" noChangeAspect="1"/>
          </p:cNvPicPr>
          <p:nvPr>
            <a:wavAudioFile r:embed="rId1" name="~PP1229.WAV"/>
          </p:nvPr>
        </p:nvPicPr>
        <p:blipFill>
          <a:blip r:embed="rId10"/>
          <a:stretch>
            <a:fillRect/>
          </a:stretch>
        </p:blipFill>
        <p:spPr>
          <a:xfrm>
            <a:off x="17602200" y="8724900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advTm="180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227</Words>
  <Application>Microsoft Macintosh PowerPoint</Application>
  <PresentationFormat>Custom</PresentationFormat>
  <Paragraphs>81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Graphik Regular</vt:lpstr>
      <vt:lpstr>Verdana</vt:lpstr>
      <vt:lpstr>Wingdings</vt:lpstr>
      <vt:lpstr>Clear Sans Regular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abdul salam</cp:lastModifiedBy>
  <cp:revision>59</cp:revision>
  <dcterms:created xsi:type="dcterms:W3CDTF">2006-08-16T00:00:00Z</dcterms:created>
  <dcterms:modified xsi:type="dcterms:W3CDTF">2025-02-01T11:31:56Z</dcterms:modified>
  <dc:identifier>DAEhDyfaYKE</dc:identifier>
</cp:coreProperties>
</file>